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4" r:id="rId4"/>
    <p:sldId id="259" r:id="rId5"/>
    <p:sldId id="276" r:id="rId6"/>
    <p:sldId id="260" r:id="rId7"/>
    <p:sldId id="275" r:id="rId8"/>
    <p:sldId id="261" r:id="rId9"/>
    <p:sldId id="263" r:id="rId10"/>
    <p:sldId id="277" r:id="rId11"/>
    <p:sldId id="278" r:id="rId12"/>
    <p:sldId id="279" r:id="rId13"/>
    <p:sldId id="280" r:id="rId14"/>
    <p:sldId id="281" r:id="rId15"/>
    <p:sldId id="282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21" autoAdjust="0"/>
    <p:restoredTop sz="94660"/>
  </p:normalViewPr>
  <p:slideViewPr>
    <p:cSldViewPr snapToGrid="0">
      <p:cViewPr>
        <p:scale>
          <a:sx n="125" d="100"/>
          <a:sy n="125" d="100"/>
        </p:scale>
        <p:origin x="-888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\Questionair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\Questionair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\Questionair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\Questionair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\Questionaire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\Questionaire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\Questionaire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\Questionaire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\Questionaire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\Questionaire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\Questionair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\Questionai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\Questionair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user\Desktop\ICAS%20Polling%20IX\Questionair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\Questionair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(Table!$M$2,Table!$M$6,Table!$M$8,Table!$M$14,Table!$M$16,Table!$M$20)</c:f>
              <c:strCache>
                <c:ptCount val="6"/>
                <c:pt idx="0">
                  <c:v>Q1.     Ambassador Soo Hyuck Lee of South Korea (SK) to Washington was recently quoted as saying to the effect that he "believes his country is now in a position to choose between the US and China amid their intensifying rivalry". Would you agree to his st</c:v>
                </c:pt>
                <c:pt idx="1">
                  <c:v>Q3.     The SK (Government) is reportedly cracking down hard on NK defectors and criminalising anti-NK NGOs who send anti-NKG leaflets and provocative materials in compliance with the orders of the NK leaders. If that is the case, would you support the SKG</c:v>
                </c:pt>
                <c:pt idx="2">
                  <c:v>Q4.     Would you believe that President Moon's "Peace Strategy" initiative towards NK has been working out well?</c:v>
                </c:pt>
                <c:pt idx="3">
                  <c:v>Q7.     Would you suppose SK is independently capable of defending itself in a contingency case without the US-SK Alliance? </c:v>
                </c:pt>
                <c:pt idx="4">
                  <c:v>Q8.     If your response is "Yes" on Q7, would you be prepared to ditch the US-SK Alliance? </c:v>
                </c:pt>
                <c:pt idx="5">
                  <c:v>Q10.     Do you believe that a country must either build the capability to defend itself when threatened or pay a political price for not doing so?</c:v>
                </c:pt>
              </c:strCache>
            </c:strRef>
          </c:cat>
          <c:val>
            <c:numRef>
              <c:f>(Table!$N$2,Table!$N$6,Table!$N$8,Table!$N$14,Table!$N$16,Table!$N$20)</c:f>
              <c:numCache>
                <c:formatCode>0%</c:formatCode>
                <c:ptCount val="6"/>
                <c:pt idx="0">
                  <c:v>6.4516129032258063E-2</c:v>
                </c:pt>
                <c:pt idx="1">
                  <c:v>0.19354838709677419</c:v>
                </c:pt>
                <c:pt idx="2">
                  <c:v>6.4516129032258063E-2</c:v>
                </c:pt>
                <c:pt idx="3">
                  <c:v>0.19354838709677419</c:v>
                </c:pt>
                <c:pt idx="4">
                  <c:v>0</c:v>
                </c:pt>
                <c:pt idx="5">
                  <c:v>0.83870967741935487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AD-446F-9E02-A3EFE378F9FD}"/>
            </c:ext>
          </c:extLst>
        </c:ser>
        <c:ser>
          <c:idx val="2"/>
          <c:order val="1"/>
          <c:tx>
            <c:strRef>
              <c:f>Table!$O$1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(Table!$M$2,Table!$M$6,Table!$M$8,Table!$M$14,Table!$M$16,Table!$M$20)</c:f>
              <c:strCache>
                <c:ptCount val="6"/>
                <c:pt idx="0">
                  <c:v>Q1.     Ambassador Soo Hyuck Lee of South Korea (SK) to Washington was recently quoted as saying to the effect that he "believes his country is now in a position to choose between the US and China amid their intensifying rivalry". Would you agree to his st</c:v>
                </c:pt>
                <c:pt idx="1">
                  <c:v>Q3.     The SK (Government) is reportedly cracking down hard on NK defectors and criminalising anti-NK NGOs who send anti-NKG leaflets and provocative materials in compliance with the orders of the NK leaders. If that is the case, would you support the SKG</c:v>
                </c:pt>
                <c:pt idx="2">
                  <c:v>Q4.     Would you believe that President Moon's "Peace Strategy" initiative towards NK has been working out well?</c:v>
                </c:pt>
                <c:pt idx="3">
                  <c:v>Q7.     Would you suppose SK is independently capable of defending itself in a contingency case without the US-SK Alliance? </c:v>
                </c:pt>
                <c:pt idx="4">
                  <c:v>Q8.     If your response is "Yes" on Q7, would you be prepared to ditch the US-SK Alliance? </c:v>
                </c:pt>
                <c:pt idx="5">
                  <c:v>Q10.     Do you believe that a country must either build the capability to defend itself when threatened or pay a political price for not doing so?</c:v>
                </c:pt>
              </c:strCache>
            </c:strRef>
          </c:cat>
          <c:val>
            <c:numRef>
              <c:f>(Table!$O$2,Table!$O$6,Table!$O$8,Table!$O$14,Table!$O$16,Table!$O$20)</c:f>
              <c:numCache>
                <c:formatCode>0%</c:formatCode>
                <c:ptCount val="6"/>
                <c:pt idx="0">
                  <c:v>0.83870967741935487</c:v>
                </c:pt>
                <c:pt idx="1">
                  <c:v>0.77419354838709675</c:v>
                </c:pt>
                <c:pt idx="2">
                  <c:v>0.90322580645161288</c:v>
                </c:pt>
                <c:pt idx="3">
                  <c:v>0.70967741935483875</c:v>
                </c:pt>
                <c:pt idx="4">
                  <c:v>0.32258064516129031</c:v>
                </c:pt>
                <c:pt idx="5">
                  <c:v>6.4516129032258063E-2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AD-446F-9E02-A3EFE378F9FD}"/>
            </c:ext>
          </c:extLst>
        </c:ser>
        <c:ser>
          <c:idx val="1"/>
          <c:order val="2"/>
          <c:tx>
            <c:strRef>
              <c:f>Table!$P$1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(Table!$M$2,Table!$M$6,Table!$M$8,Table!$M$14,Table!$M$16,Table!$M$20)</c:f>
              <c:strCache>
                <c:ptCount val="6"/>
                <c:pt idx="0">
                  <c:v>Q1.     Ambassador Soo Hyuck Lee of South Korea (SK) to Washington was recently quoted as saying to the effect that he "believes his country is now in a position to choose between the US and China amid their intensifying rivalry". Would you agree to his st</c:v>
                </c:pt>
                <c:pt idx="1">
                  <c:v>Q3.     The SK (Government) is reportedly cracking down hard on NK defectors and criminalising anti-NK NGOs who send anti-NKG leaflets and provocative materials in compliance with the orders of the NK leaders. If that is the case, would you support the SKG</c:v>
                </c:pt>
                <c:pt idx="2">
                  <c:v>Q4.     Would you believe that President Moon's "Peace Strategy" initiative towards NK has been working out well?</c:v>
                </c:pt>
                <c:pt idx="3">
                  <c:v>Q7.     Would you suppose SK is independently capable of defending itself in a contingency case without the US-SK Alliance? </c:v>
                </c:pt>
                <c:pt idx="4">
                  <c:v>Q8.     If your response is "Yes" on Q7, would you be prepared to ditch the US-SK Alliance? </c:v>
                </c:pt>
                <c:pt idx="5">
                  <c:v>Q10.     Do you believe that a country must either build the capability to defend itself when threatened or pay a political price for not doing so?</c:v>
                </c:pt>
              </c:strCache>
            </c:strRef>
          </c:cat>
          <c:val>
            <c:numRef>
              <c:f>(Table!$P$2,Table!$P$6,Table!$P$8,Table!$P$14,Table!$P$16,Table!$P$20)</c:f>
              <c:numCache>
                <c:formatCode>0%</c:formatCode>
                <c:ptCount val="6"/>
                <c:pt idx="0">
                  <c:v>9.6774193548387094E-2</c:v>
                </c:pt>
                <c:pt idx="1">
                  <c:v>3.2258064516129031E-2</c:v>
                </c:pt>
                <c:pt idx="2">
                  <c:v>3.2258064516129031E-2</c:v>
                </c:pt>
                <c:pt idx="3">
                  <c:v>9.6774193548387094E-2</c:v>
                </c:pt>
                <c:pt idx="4">
                  <c:v>0.67741935483870963</c:v>
                </c:pt>
                <c:pt idx="5">
                  <c:v>9.6774193548387094E-2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AD-446F-9E02-A3EFE378F9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Table!$M$10</c:f>
              <c:strCache>
                <c:ptCount val="1"/>
                <c:pt idx="0">
                  <c:v>Q5.     How would you suppose the apparent "US-China Decoupling" policy might impact on the security of the Korean Peninsula?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97E-4EE2-A2D6-B7A7B7890DB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97E-4EE2-A2D6-B7A7B7890DB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97E-4EE2-A2D6-B7A7B7890D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Table!$N$9:$P$9</c:f>
              <c:strCache>
                <c:ptCount val="3"/>
                <c:pt idx="0">
                  <c:v>Positive</c:v>
                </c:pt>
                <c:pt idx="1">
                  <c:v>Negative</c:v>
                </c:pt>
                <c:pt idx="2">
                  <c:v>Declined/Maybe/Neither</c:v>
                </c:pt>
              </c:strCache>
            </c:strRef>
          </c:cat>
          <c:val>
            <c:numRef>
              <c:f>Table!$N$10:$P$10</c:f>
              <c:numCache>
                <c:formatCode>0%</c:formatCode>
                <c:ptCount val="3"/>
                <c:pt idx="0">
                  <c:v>0.29032258064516131</c:v>
                </c:pt>
                <c:pt idx="1">
                  <c:v>0.67741935483870963</c:v>
                </c:pt>
                <c:pt idx="2">
                  <c:v>3.2258064516129031E-2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97E-4EE2-A2D6-B7A7B7890D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Table!$M$12</c:f>
              <c:strCache>
                <c:ptCount val="1"/>
                <c:pt idx="0">
                  <c:v>Q6.     How would you suppose the apparent lack of military exercises of the US-SK combined forces might impact on the "readiness" issue?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2C0-45BE-A297-60F693B3AAD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2C0-45BE-A297-60F693B3AAD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2C0-45BE-A297-60F693B3AAD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Table!$N$11:$P$11</c:f>
              <c:strCache>
                <c:ptCount val="3"/>
                <c:pt idx="0">
                  <c:v>Positive</c:v>
                </c:pt>
                <c:pt idx="1">
                  <c:v>Negative</c:v>
                </c:pt>
                <c:pt idx="2">
                  <c:v>Declined/Maybe/Neither</c:v>
                </c:pt>
              </c:strCache>
            </c:strRef>
          </c:cat>
          <c:val>
            <c:numRef>
              <c:f>Table!$N$12:$P$12</c:f>
              <c:numCache>
                <c:formatCode>0%</c:formatCode>
                <c:ptCount val="3"/>
                <c:pt idx="0">
                  <c:v>0.12903225806451613</c:v>
                </c:pt>
                <c:pt idx="1">
                  <c:v>0.83870967741935487</c:v>
                </c:pt>
                <c:pt idx="2">
                  <c:v>3.2258064516129031E-2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C0-45BE-A297-60F693B3AA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Table!$M$14</c:f>
              <c:strCache>
                <c:ptCount val="1"/>
                <c:pt idx="0">
                  <c:v>Q7.     Would you suppose SK is independently capable of defending itself in a contingency case without the US-SK Alliance?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C5E-4A1E-B141-94D3069304B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C5E-4A1E-B141-94D3069304B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C5E-4A1E-B141-94D3069304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Table!$B$1:$D$1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Table!$N$14:$P$14</c:f>
              <c:numCache>
                <c:formatCode>0%</c:formatCode>
                <c:ptCount val="3"/>
                <c:pt idx="0">
                  <c:v>0.19354838709677419</c:v>
                </c:pt>
                <c:pt idx="1">
                  <c:v>0.70967741935483875</c:v>
                </c:pt>
                <c:pt idx="2">
                  <c:v>9.6774193548387094E-2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C5E-4A1E-B141-94D3069304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Table!$M$16</c:f>
              <c:strCache>
                <c:ptCount val="1"/>
                <c:pt idx="0">
                  <c:v>Q8.     If your response is "Yes" on Q7, would you be prepared to ditch the US-SK Alliance?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FE3-42F5-AE82-EC96C948638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FE3-42F5-AE82-EC96C948638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FE3-42F5-AE82-EC96C94863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Table!$B$1:$D$1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Table!$N$16:$P$16</c:f>
              <c:numCache>
                <c:formatCode>0%</c:formatCode>
                <c:ptCount val="3"/>
                <c:pt idx="0">
                  <c:v>0</c:v>
                </c:pt>
                <c:pt idx="1">
                  <c:v>0.32258064516129031</c:v>
                </c:pt>
                <c:pt idx="2">
                  <c:v>0.67741935483870963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E3-42F5-AE82-EC96C94863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Table!$M$18</c:f>
              <c:strCache>
                <c:ptCount val="1"/>
                <c:pt idx="0">
                  <c:v>Q9.     If your response is "No" on Q7, who would you suppose bear the major burden of sustaining and enhancing the US-SK Alliance? 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D7F-4C32-8933-15F576B91EB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D7F-4C32-8933-15F576B91EB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D7F-4C32-8933-15F576B91EB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D7F-4C32-8933-15F576B91E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Table!$N$17:$Q$17</c:f>
              <c:strCache>
                <c:ptCount val="4"/>
                <c:pt idx="0">
                  <c:v>US</c:v>
                </c:pt>
                <c:pt idx="1">
                  <c:v>SK</c:v>
                </c:pt>
                <c:pt idx="2">
                  <c:v>Both</c:v>
                </c:pt>
                <c:pt idx="3">
                  <c:v>Declined/Maybe/Neither</c:v>
                </c:pt>
              </c:strCache>
            </c:strRef>
          </c:cat>
          <c:val>
            <c:numRef>
              <c:f>Table!$N$18:$Q$18</c:f>
              <c:numCache>
                <c:formatCode>0%</c:formatCode>
                <c:ptCount val="4"/>
                <c:pt idx="0">
                  <c:v>0.16129032258064516</c:v>
                </c:pt>
                <c:pt idx="1">
                  <c:v>0.45161290322580644</c:v>
                </c:pt>
                <c:pt idx="2">
                  <c:v>0.25806451612903225</c:v>
                </c:pt>
                <c:pt idx="3">
                  <c:v>0.12903225806451613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D7F-4C32-8933-15F576B91E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Table!$M$20</c:f>
              <c:strCache>
                <c:ptCount val="1"/>
                <c:pt idx="0">
                  <c:v>Q10.     Do you believe that a country must either build the capability to defend itself when threatened or pay a political price for not doing so?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3B1-46D0-A16D-3A98ACA8B66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3B1-46D0-A16D-3A98ACA8B66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3B1-46D0-A16D-3A98ACA8B6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Table!$B$1:$D$1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Table!$N$20:$P$20</c:f>
              <c:numCache>
                <c:formatCode>0%</c:formatCode>
                <c:ptCount val="3"/>
                <c:pt idx="0">
                  <c:v>0.83870967741935487</c:v>
                </c:pt>
                <c:pt idx="1">
                  <c:v>6.4516129032258063E-2</c:v>
                </c:pt>
                <c:pt idx="2">
                  <c:v>9.6774193548387094E-2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B1-46D0-A16D-3A98ACA8B66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Table!$N$3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Table!$M$4</c:f>
              <c:strCache>
                <c:ptCount val="1"/>
                <c:pt idx="0">
                  <c:v>Q2.     Yo Jong Kim - a younger sister of Chairman Jong Un Kim of North Korea (NK) - was recentlty quoted as saying to the effect that she "detests more the idiot who turns a blind eye to the wrongful acts than the jerks who commit them", thus referring to</c:v>
                </c:pt>
              </c:strCache>
            </c:strRef>
          </c:cat>
          <c:val>
            <c:numRef>
              <c:f>Table!$N$4</c:f>
              <c:numCache>
                <c:formatCode>0%</c:formatCode>
                <c:ptCount val="1"/>
                <c:pt idx="0">
                  <c:v>0.22580645161290322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28-45BA-AAA8-FCCC41FBE819}"/>
            </c:ext>
          </c:extLst>
        </c:ser>
        <c:ser>
          <c:idx val="1"/>
          <c:order val="1"/>
          <c:tx>
            <c:strRef>
              <c:f>Table!$O$3</c:f>
              <c:strCache>
                <c:ptCount val="1"/>
                <c:pt idx="0">
                  <c:v>Fail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Table!$M$4</c:f>
              <c:strCache>
                <c:ptCount val="1"/>
                <c:pt idx="0">
                  <c:v>Q2.     Yo Jong Kim - a younger sister of Chairman Jong Un Kim of North Korea (NK) - was recentlty quoted as saying to the effect that she "detests more the idiot who turns a blind eye to the wrongful acts than the jerks who commit them", thus referring to</c:v>
                </c:pt>
              </c:strCache>
            </c:strRef>
          </c:cat>
          <c:val>
            <c:numRef>
              <c:f>Table!$O$4</c:f>
              <c:numCache>
                <c:formatCode>0%</c:formatCode>
                <c:ptCount val="1"/>
                <c:pt idx="0">
                  <c:v>0.64516129032258063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28-45BA-AAA8-FCCC41FBE819}"/>
            </c:ext>
          </c:extLst>
        </c:ser>
        <c:ser>
          <c:idx val="2"/>
          <c:order val="2"/>
          <c:tx>
            <c:strRef>
              <c:f>Table!$P$5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Table!$M$4</c:f>
              <c:strCache>
                <c:ptCount val="1"/>
                <c:pt idx="0">
                  <c:v>Q2.     Yo Jong Kim - a younger sister of Chairman Jong Un Kim of North Korea (NK) - was recentlty quoted as saying to the effect that she "detests more the idiot who turns a blind eye to the wrongful acts than the jerks who commit them", thus referring to</c:v>
                </c:pt>
              </c:strCache>
            </c:strRef>
          </c:cat>
          <c:val>
            <c:numRef>
              <c:f>Table!$P$4</c:f>
              <c:numCache>
                <c:formatCode>0%</c:formatCode>
                <c:ptCount val="1"/>
                <c:pt idx="0">
                  <c:v>0.12903225806451613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28-45BA-AAA8-FCCC41FBE8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Table!$N$9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(Table!$M$10,Table!$M$12)</c:f>
              <c:strCache>
                <c:ptCount val="2"/>
                <c:pt idx="0">
                  <c:v>Q5.     How would you suppose the apparent "US-China Decoupling" policy might impact on the security of the Korean Peninsula? </c:v>
                </c:pt>
                <c:pt idx="1">
                  <c:v>Q6.     How would you suppose the apparent lack of military exercises of the US-SK combined forces might impact on the "readiness" issue? </c:v>
                </c:pt>
              </c:strCache>
            </c:strRef>
          </c:cat>
          <c:val>
            <c:numRef>
              <c:f>(Table!$N$10,Table!$N$12)</c:f>
              <c:numCache>
                <c:formatCode>0%</c:formatCode>
                <c:ptCount val="2"/>
                <c:pt idx="0">
                  <c:v>0.29032258064516131</c:v>
                </c:pt>
                <c:pt idx="1">
                  <c:v>0.12903225806451613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9B-4914-BED5-27D7487C247F}"/>
            </c:ext>
          </c:extLst>
        </c:ser>
        <c:ser>
          <c:idx val="1"/>
          <c:order val="1"/>
          <c:tx>
            <c:strRef>
              <c:f>Table!$O$9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(Table!$M$10,Table!$M$12)</c:f>
              <c:strCache>
                <c:ptCount val="2"/>
                <c:pt idx="0">
                  <c:v>Q5.     How would you suppose the apparent "US-China Decoupling" policy might impact on the security of the Korean Peninsula? </c:v>
                </c:pt>
                <c:pt idx="1">
                  <c:v>Q6.     How would you suppose the apparent lack of military exercises of the US-SK combined forces might impact on the "readiness" issue? </c:v>
                </c:pt>
              </c:strCache>
            </c:strRef>
          </c:cat>
          <c:val>
            <c:numRef>
              <c:f>(Table!$O$10,Table!$O$12)</c:f>
              <c:numCache>
                <c:formatCode>0%</c:formatCode>
                <c:ptCount val="2"/>
                <c:pt idx="0">
                  <c:v>0.67741935483870963</c:v>
                </c:pt>
                <c:pt idx="1">
                  <c:v>0.83870967741935487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9B-4914-BED5-27D7487C247F}"/>
            </c:ext>
          </c:extLst>
        </c:ser>
        <c:ser>
          <c:idx val="2"/>
          <c:order val="2"/>
          <c:tx>
            <c:strRef>
              <c:f>Table!$P$9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(Table!$M$10,Table!$M$12)</c:f>
              <c:strCache>
                <c:ptCount val="2"/>
                <c:pt idx="0">
                  <c:v>Q5.     How would you suppose the apparent "US-China Decoupling" policy might impact on the security of the Korean Peninsula? </c:v>
                </c:pt>
                <c:pt idx="1">
                  <c:v>Q6.     How would you suppose the apparent lack of military exercises of the US-SK combined forces might impact on the "readiness" issue? </c:v>
                </c:pt>
              </c:strCache>
            </c:strRef>
          </c:cat>
          <c:val>
            <c:numRef>
              <c:f>(Table!$P$10,Table!$P$12)</c:f>
              <c:numCache>
                <c:formatCode>0%</c:formatCode>
                <c:ptCount val="2"/>
                <c:pt idx="0">
                  <c:v>3.2258064516129031E-2</c:v>
                </c:pt>
                <c:pt idx="1">
                  <c:v>3.2258064516129031E-2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9B-4914-BED5-27D7487C24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Table!$N$17</c:f>
              <c:strCache>
                <c:ptCount val="1"/>
                <c:pt idx="0">
                  <c:v>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Table!$M$18</c:f>
              <c:strCache>
                <c:ptCount val="1"/>
                <c:pt idx="0">
                  <c:v>Q9.     If your response is "No" on Q7, who would you suppose bear the major burden of sustaining and enhancing the US-SK Alliance? </c:v>
                </c:pt>
              </c:strCache>
            </c:strRef>
          </c:cat>
          <c:val>
            <c:numRef>
              <c:f>Table!$N$18</c:f>
              <c:numCache>
                <c:formatCode>0%</c:formatCode>
                <c:ptCount val="1"/>
                <c:pt idx="0">
                  <c:v>0.16129032258064516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2C-4D6B-A2F2-47B5C8BC11A4}"/>
            </c:ext>
          </c:extLst>
        </c:ser>
        <c:ser>
          <c:idx val="1"/>
          <c:order val="1"/>
          <c:tx>
            <c:strRef>
              <c:f>Table!$O$17</c:f>
              <c:strCache>
                <c:ptCount val="1"/>
                <c:pt idx="0">
                  <c:v>SK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Table!$M$18</c:f>
              <c:strCache>
                <c:ptCount val="1"/>
                <c:pt idx="0">
                  <c:v>Q9.     If your response is "No" on Q7, who would you suppose bear the major burden of sustaining and enhancing the US-SK Alliance? </c:v>
                </c:pt>
              </c:strCache>
            </c:strRef>
          </c:cat>
          <c:val>
            <c:numRef>
              <c:f>Table!$O$18</c:f>
              <c:numCache>
                <c:formatCode>0%</c:formatCode>
                <c:ptCount val="1"/>
                <c:pt idx="0">
                  <c:v>0.45161290322580644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2C-4D6B-A2F2-47B5C8BC11A4}"/>
            </c:ext>
          </c:extLst>
        </c:ser>
        <c:ser>
          <c:idx val="2"/>
          <c:order val="2"/>
          <c:tx>
            <c:strRef>
              <c:f>Table!$P$17</c:f>
              <c:strCache>
                <c:ptCount val="1"/>
                <c:pt idx="0">
                  <c:v>Both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Table!$M$18</c:f>
              <c:strCache>
                <c:ptCount val="1"/>
                <c:pt idx="0">
                  <c:v>Q9.     If your response is "No" on Q7, who would you suppose bear the major burden of sustaining and enhancing the US-SK Alliance? </c:v>
                </c:pt>
              </c:strCache>
            </c:strRef>
          </c:cat>
          <c:val>
            <c:numRef>
              <c:f>Table!$P$18</c:f>
              <c:numCache>
                <c:formatCode>0%</c:formatCode>
                <c:ptCount val="1"/>
                <c:pt idx="0">
                  <c:v>0.25806451612903225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2C-4D6B-A2F2-47B5C8BC11A4}"/>
            </c:ext>
          </c:extLst>
        </c:ser>
        <c:ser>
          <c:idx val="3"/>
          <c:order val="3"/>
          <c:tx>
            <c:strRef>
              <c:f>Table!$Q$17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Table!$M$18</c:f>
              <c:strCache>
                <c:ptCount val="1"/>
                <c:pt idx="0">
                  <c:v>Q9.     If your response is "No" on Q7, who would you suppose bear the major burden of sustaining and enhancing the US-SK Alliance? </c:v>
                </c:pt>
              </c:strCache>
            </c:strRef>
          </c:cat>
          <c:val>
            <c:numRef>
              <c:f>Table!$Q$18</c:f>
              <c:numCache>
                <c:formatCode>0%</c:formatCode>
                <c:ptCount val="1"/>
                <c:pt idx="0">
                  <c:v>0.12903225806451613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2C-4D6B-A2F2-47B5C8BC11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</c:f>
              <c:strCache>
                <c:ptCount val="1"/>
                <c:pt idx="0">
                  <c:v>Q1.     Ambassador Soo Hyuck Lee of South Korea (SK) to Washington was recently quoted as saying to the effect that he "believes his country is now in a position to choose between the US and China amid their intensifying rivalry". Would you agree to his 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148-40C1-9DD8-CFA69DE7A6C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148-40C1-9DD8-CFA69DE7A6C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148-40C1-9DD8-CFA69DE7A6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Table!$B$1:$D$1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Table!$N$2:$P$2</c:f>
              <c:numCache>
                <c:formatCode>0%</c:formatCode>
                <c:ptCount val="3"/>
                <c:pt idx="0">
                  <c:v>6.4516129032258063E-2</c:v>
                </c:pt>
                <c:pt idx="1">
                  <c:v>0.83870967741935487</c:v>
                </c:pt>
                <c:pt idx="2">
                  <c:v>9.6774193548387094E-2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148-40C1-9DD8-CFA69DE7A6C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Table!$M$4</c:f>
              <c:strCache>
                <c:ptCount val="1"/>
                <c:pt idx="0">
                  <c:v>Q2.     Yo Jong Kim - a younger sister of Chairman Jong Un Kim of North Korea (NK) - was recentlty quoted as saying to the effect that she "detests more the idiot who turns a blind eye to the wrongful acts than the jerks who commit them", thus referring t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C19-4387-8608-BC37567B8B2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C19-4387-8608-BC37567B8B2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C19-4387-8608-BC37567B8B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Table!$N$3:$Q$3</c:f>
              <c:strCache>
                <c:ptCount val="3"/>
                <c:pt idx="0">
                  <c:v>Pass</c:v>
                </c:pt>
                <c:pt idx="1">
                  <c:v>Fail</c:v>
                </c:pt>
                <c:pt idx="2">
                  <c:v>Declined/Maybe/Neither</c:v>
                </c:pt>
              </c:strCache>
            </c:strRef>
          </c:cat>
          <c:val>
            <c:numRef>
              <c:f>Table!$N$4:$P$4</c:f>
              <c:numCache>
                <c:formatCode>0%</c:formatCode>
                <c:ptCount val="3"/>
                <c:pt idx="0">
                  <c:v>0.22580645161290322</c:v>
                </c:pt>
                <c:pt idx="1">
                  <c:v>0.64516129032258063</c:v>
                </c:pt>
                <c:pt idx="2">
                  <c:v>0.12903225806451613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C19-4387-8608-BC37567B8B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Table!$M$6</c:f>
              <c:strCache>
                <c:ptCount val="1"/>
                <c:pt idx="0">
                  <c:v>Q3.     The SK (Government) is reportedly cracking down hard on NK defectors and criminalising anti-NK NGOs who send anti-NKG leaflets and provocative materials in compliance with the orders of the NK leaders. If that is the case, would you support the SK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79A-43BA-AD2E-3F8555D0E5F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79A-43BA-AD2E-3F8555D0E5F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79A-43BA-AD2E-3F8555D0E5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Table!$N$5:$Q$5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Table!$N$6:$P$6</c:f>
              <c:numCache>
                <c:formatCode>0%</c:formatCode>
                <c:ptCount val="3"/>
                <c:pt idx="0">
                  <c:v>0.19354838709677419</c:v>
                </c:pt>
                <c:pt idx="1">
                  <c:v>0.77419354838709675</c:v>
                </c:pt>
                <c:pt idx="2">
                  <c:v>3.2258064516129031E-2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9A-43BA-AD2E-3F8555D0E5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Table!$M$8</c:f>
              <c:strCache>
                <c:ptCount val="1"/>
                <c:pt idx="0">
                  <c:v>Q4.     Would you believe that President Moon's "Peace Strategy" initiative towards NK has been working out well?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9F6-4C26-AD37-D58EA6B5E78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9F6-4C26-AD37-D58EA6B5E78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9F6-4C26-AD37-D58EA6B5E7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Table!$N$7:$P$7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Table!$N$8:$P$8</c:f>
              <c:numCache>
                <c:formatCode>0%</c:formatCode>
                <c:ptCount val="3"/>
                <c:pt idx="0">
                  <c:v>6.4516129032258063E-2</c:v>
                </c:pt>
                <c:pt idx="1">
                  <c:v>0.90322580645161288</c:v>
                </c:pt>
                <c:pt idx="2">
                  <c:v>3.2258064516129031E-2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9F6-4C26-AD37-D58EA6B5E7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4558" y="5270812"/>
          <a:ext cx="419133" cy="2501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 dirty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4520-1B3D-4E03-ABA7-ADDCC8CCD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F595-E992-4835-B827-E5E77F9A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3397-CB3B-4A54-962E-976FC009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2020-06-27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BB8B-8132-43C1-A168-2B21E6E7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2805A-D811-43D1-9B74-8994B2F3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33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38F1-5746-4078-B077-C51ABD79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C4A0B-1C5F-401D-9AFF-CE02B5E3C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D5EE-2DEA-4DDB-AF26-9CCC3111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2020-06-27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CD3B7-BC32-416F-9577-18A4BFA6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D2C21-F3B5-4917-B336-FD142F3E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44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4C6EBA-996E-414C-9036-040489BB3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B8B6D-5C87-4194-9B59-D113DE1EF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CA100-791A-40F5-90C9-C90E4DAE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2020-06-27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B42DF-A7A4-4318-ADE0-27661BCC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412C4-D887-40EE-B6AD-E3CB9FA2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64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7E23-4B1A-4EA1-9845-5D77B6DA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3CA1C-F4D7-412B-A347-13C84DED6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9ED9A-C2FB-4683-ADCC-E6FAE6B3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2020-06-27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7BD1-B047-4B3B-865F-C8FAB6DC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CF07C-DFC5-4F72-9809-9C4CF145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30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BFACF-413F-4BF6-BD30-95B87092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8723A-BDF5-425E-9D72-80AA735AA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BC0A-E909-4044-BA58-22B2CEB6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2020-06-27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928FC-8D2A-4284-994C-552104B3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AADA-3AEB-4415-B542-27C16182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43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A564-4800-4E05-B172-CE955AE7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E259D-132C-4448-A377-6619329A9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53CD3-855D-4D5A-A5C6-F00E14D89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159EB-AC35-42BC-AEF4-452C91A0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2020-06-27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6C439-9F3F-4389-9A71-6B2A4FA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F9B9-5272-4F05-B30F-D5981357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1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0952-1CC8-4FB3-992C-D431D82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31E88-4CAA-49EE-B6B5-4D5B07BA0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8FAFC-9D36-45FC-BC65-1BB3EB92A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8F3EF-E4D3-4561-86F3-139AF53FB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C0104-E321-4C27-946C-D158EA5BA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27287-497B-4B40-BF28-B41E079F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2020-06-27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20F2D-7238-4667-80A1-2A9CC9F4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A3486-17C6-4E87-993A-03138DBE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45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D2A8C-15B7-45C4-910A-059221CA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F70E6-280F-4C2A-824C-65117B11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2020-06-27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950B8-A11D-4D25-A9F3-24F79F13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83025-9229-4DE3-A4C8-6C6E8695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29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B9A4ED-4C2D-4AD4-BD68-37A8EC58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2020-06-27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CCF1C-76BD-4F89-98F8-0516A775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432DB-63FF-40CA-930A-7AE3BE4BC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864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4876-A8F2-498B-A265-188C6757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E0BC-2E20-4B4C-BD0E-C033D32A5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F70AE-CCEC-412B-B69C-52CE93B92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E03BF-7F59-4CA9-AC56-2308299A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2020-06-27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570C8-E79B-475A-A227-E130A865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A3E57-1317-4B5C-BA5A-FFD2EA4E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8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658E-26FF-48E1-A8EC-A079A5E2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D7106-7712-4557-96EF-3095D355A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EB53D-EFF1-4E9D-9D10-9FEA3B6A7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D2786-D3D9-42AD-80A5-00BB0E2A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2020-06-27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4A534-2483-487C-9A51-D7FC3C92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DF51E-2C26-4711-A71E-8304E15E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4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DA4EB-A743-4451-8A19-091AC68B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96F7A-25AA-4138-A1B1-029D3024C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871B-B574-48C6-ABB2-8F1F9E769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4DCB-4D8F-4801-8F28-0DC93F2ABF00}" type="datetimeFigureOut">
              <a:rPr lang="ko-KR" altLang="en-US" smtClean="0"/>
              <a:t>2020-06-27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E046-1AFD-4046-9144-BC7FC81F3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119F1-46CB-4DC5-B525-CC7F66EEA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7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83943-EB09-4B03-A43D-FE7983344B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CB6BB-40DF-4CAD-B331-38E54F54EC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052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EF52FBE3-DE08-4206-B62F-9B012D1FE1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80661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9767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7946281C-34CC-4F34-86FD-CC667F84F7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742577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3635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22030319-8047-4D9F-9854-18723FA46D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831493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9945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D693721F-A53F-43DF-928E-EE5B519563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936329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6071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9B49F12E-A8C9-4AB3-BFFD-1A78121549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137564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0250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47F29CC3-CAC9-479F-8AFE-3F522581A3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212319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493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9">
            <a:extLst>
              <a:ext uri="{FF2B5EF4-FFF2-40B4-BE49-F238E27FC236}">
                <a16:creationId xmlns:a16="http://schemas.microsoft.com/office/drawing/2014/main" id="{1875C1AC-C609-446E-8154-2CBBCD5E84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334632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48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D83F88A8-B96F-B848-ADD9-15A04C90E9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504526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10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3F58AC7-CA26-448F-9A59-445D9D3868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3245501"/>
              </p:ext>
            </p:extLst>
          </p:nvPr>
        </p:nvGraphicFramePr>
        <p:xfrm>
          <a:off x="2052197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2587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AF67F0D-E4ED-4119-B456-74112E140D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9960146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462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67EE384B-3343-4D28-903D-3EE10C5A8B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83104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977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8C32A8D0-5AE7-4DE5-9A76-BF755E1CF2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461378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6710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BA814EF6-2366-448E-B21B-DF74EDF023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681486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6978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57131F2-8215-492F-A595-53C137204E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266716"/>
              </p:ext>
            </p:extLst>
          </p:nvPr>
        </p:nvGraphicFramePr>
        <p:xfrm>
          <a:off x="1953768" y="64008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0">
            <a:extLst>
              <a:ext uri="{FF2B5EF4-FFF2-40B4-BE49-F238E27FC236}">
                <a16:creationId xmlns:a16="http://schemas.microsoft.com/office/drawing/2014/main" id="{840D258F-24A8-4BB0-96BE-18904BD2DC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4990834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7779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378</Words>
  <Application>Microsoft Office PowerPoint</Application>
  <PresentationFormat>와이드스크린</PresentationFormat>
  <Paragraphs>22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8" baseType="lpstr">
      <vt:lpstr>맑은 고딕</vt:lpstr>
      <vt:lpstr>Arial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Jang</dc:creator>
  <cp:lastModifiedBy>Ryan Jang</cp:lastModifiedBy>
  <cp:revision>25</cp:revision>
  <dcterms:created xsi:type="dcterms:W3CDTF">2019-02-24T21:48:29Z</dcterms:created>
  <dcterms:modified xsi:type="dcterms:W3CDTF">2020-06-28T02:38:45Z</dcterms:modified>
</cp:coreProperties>
</file>