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3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6" autoAdjust="0"/>
    <p:restoredTop sz="94660"/>
  </p:normalViewPr>
  <p:slideViewPr>
    <p:cSldViewPr snapToGrid="0">
      <p:cViewPr varScale="1">
        <p:scale>
          <a:sx n="98" d="100"/>
          <a:sy n="98" d="100"/>
        </p:scale>
        <p:origin x="69" y="7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ICAS\ICAS%20Polling%20III\Questionaire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ICAS\ICAS%20Polling%20III\Questionaire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ICAS\ICAS%20Polling%20III\Questionaire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ICAS\ICAS%20Polling%20III\Questionaire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ICAS\ICAS%20Polling%20III\Questionaire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ICAS\ICAS%20Polling%20III\Questionaire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ICAS\ICAS%20Polling%20III\Questionair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ICAS\ICAS%20Polling%20III\Questionair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ICAS\ICAS%20Polling%20III\Questionair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ICAS\ICAS%20Polling%20III\Questionair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ICAS\ICAS%20Polling%20III\Questionair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ICAS\ICAS%20Polling%20III\Questionaire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3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ICAS\ICAS%20Polling%20III\Questionaire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ICAS Polling III: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4018272383621273E-2"/>
          <c:y val="8.4852920619503072E-2"/>
          <c:w val="0.92898716028200523"/>
          <c:h val="0.717899881973336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Table!$N$1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Table!$M$2:$M$10</c15:sqref>
                  </c15:fullRef>
                </c:ext>
              </c:extLst>
              <c:f>(Table!$M$2,Table!$M$4,Table!$M$6,Table!$M$8,Table!$M$10)</c:f>
              <c:strCache>
                <c:ptCount val="5"/>
                <c:pt idx="0">
                  <c:v>Q1.    Do you believe that a relief of the sanctions against NK by the UN and the US will help denuclearise NK?</c:v>
                </c:pt>
                <c:pt idx="1">
                  <c:v>Q2.    Do you believe that a "piece by piece deal" with NK will achieve the goal of denuclearising NK?</c:v>
                </c:pt>
                <c:pt idx="2">
                  <c:v>Q3.    Do you believe that a "peace regime" in the Korean Peninsula is possible in the presence of NK's nukes and missiles?</c:v>
                </c:pt>
                <c:pt idx="3">
                  <c:v>Q4.    Do you believe that a "peace regime" in the Korean Peninsula is possible in the presence of NK's Gulag?</c:v>
                </c:pt>
                <c:pt idx="4">
                  <c:v>Q5.    Do you believe that security in the Korean Peninsula is possible in the absence of SK's security?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Table!$N$2:$N$10</c15:sqref>
                  </c15:fullRef>
                </c:ext>
              </c:extLst>
              <c:f>(Table!$N$2,Table!$N$4,Table!$N$6,Table!$N$8,Table!$N$10)</c:f>
              <c:numCache>
                <c:formatCode>General</c:formatCode>
                <c:ptCount val="5"/>
                <c:pt idx="0" formatCode="0%">
                  <c:v>0.32653061224489793</c:v>
                </c:pt>
                <c:pt idx="1" formatCode="0%">
                  <c:v>0.34693877551020408</c:v>
                </c:pt>
                <c:pt idx="2" formatCode="0%">
                  <c:v>0.30612244897959184</c:v>
                </c:pt>
                <c:pt idx="3" formatCode="0%">
                  <c:v>0.18367346938775511</c:v>
                </c:pt>
                <c:pt idx="4" formatCode="0%">
                  <c:v>4.0816326530612242E-2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72-489D-8F6D-4E326737924A}"/>
            </c:ext>
          </c:extLst>
        </c:ser>
        <c:ser>
          <c:idx val="1"/>
          <c:order val="1"/>
          <c:tx>
            <c:strRef>
              <c:f>Table!$O$1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Table!$M$2:$M$10</c15:sqref>
                  </c15:fullRef>
                </c:ext>
              </c:extLst>
              <c:f>(Table!$M$2,Table!$M$4,Table!$M$6,Table!$M$8,Table!$M$10)</c:f>
              <c:strCache>
                <c:ptCount val="5"/>
                <c:pt idx="0">
                  <c:v>Q1.    Do you believe that a relief of the sanctions against NK by the UN and the US will help denuclearise NK?</c:v>
                </c:pt>
                <c:pt idx="1">
                  <c:v>Q2.    Do you believe that a "piece by piece deal" with NK will achieve the goal of denuclearising NK?</c:v>
                </c:pt>
                <c:pt idx="2">
                  <c:v>Q3.    Do you believe that a "peace regime" in the Korean Peninsula is possible in the presence of NK's nukes and missiles?</c:v>
                </c:pt>
                <c:pt idx="3">
                  <c:v>Q4.    Do you believe that a "peace regime" in the Korean Peninsula is possible in the presence of NK's Gulag?</c:v>
                </c:pt>
                <c:pt idx="4">
                  <c:v>Q5.    Do you believe that security in the Korean Peninsula is possible in the absence of SK's security?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Table!$O$2:$O$10</c15:sqref>
                  </c15:fullRef>
                </c:ext>
              </c:extLst>
              <c:f>(Table!$O$2,Table!$O$4,Table!$O$6,Table!$O$8,Table!$O$10)</c:f>
              <c:numCache>
                <c:formatCode>General</c:formatCode>
                <c:ptCount val="5"/>
                <c:pt idx="0" formatCode="0%">
                  <c:v>0.67346938775510201</c:v>
                </c:pt>
                <c:pt idx="1" formatCode="0%">
                  <c:v>0.61224489795918369</c:v>
                </c:pt>
                <c:pt idx="2" formatCode="0%">
                  <c:v>0.65306122448979587</c:v>
                </c:pt>
                <c:pt idx="3" formatCode="0%">
                  <c:v>0.73469387755102045</c:v>
                </c:pt>
                <c:pt idx="4" formatCode="0%">
                  <c:v>0.91836734693877553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72-489D-8F6D-4E326737924A}"/>
            </c:ext>
          </c:extLst>
        </c:ser>
        <c:ser>
          <c:idx val="2"/>
          <c:order val="2"/>
          <c:tx>
            <c:strRef>
              <c:f>Table!$P$1</c:f>
              <c:strCache>
                <c:ptCount val="1"/>
                <c:pt idx="0">
                  <c:v>Declined/Maybe/Neither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Table!$M$2:$M$10</c15:sqref>
                  </c15:fullRef>
                </c:ext>
              </c:extLst>
              <c:f>(Table!$M$2,Table!$M$4,Table!$M$6,Table!$M$8,Table!$M$10)</c:f>
              <c:strCache>
                <c:ptCount val="5"/>
                <c:pt idx="0">
                  <c:v>Q1.    Do you believe that a relief of the sanctions against NK by the UN and the US will help denuclearise NK?</c:v>
                </c:pt>
                <c:pt idx="1">
                  <c:v>Q2.    Do you believe that a "piece by piece deal" with NK will achieve the goal of denuclearising NK?</c:v>
                </c:pt>
                <c:pt idx="2">
                  <c:v>Q3.    Do you believe that a "peace regime" in the Korean Peninsula is possible in the presence of NK's nukes and missiles?</c:v>
                </c:pt>
                <c:pt idx="3">
                  <c:v>Q4.    Do you believe that a "peace regime" in the Korean Peninsula is possible in the presence of NK's Gulag?</c:v>
                </c:pt>
                <c:pt idx="4">
                  <c:v>Q5.    Do you believe that security in the Korean Peninsula is possible in the absence of SK's security?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Table!$P$2:$P$10</c15:sqref>
                  </c15:fullRef>
                </c:ext>
              </c:extLst>
              <c:f>(Table!$P$2,Table!$P$4,Table!$P$6,Table!$P$8,Table!$P$10)</c:f>
              <c:numCache>
                <c:formatCode>General</c:formatCode>
                <c:ptCount val="5"/>
                <c:pt idx="0" formatCode="0%">
                  <c:v>0</c:v>
                </c:pt>
                <c:pt idx="1" formatCode="0%">
                  <c:v>4.0816326530612242E-2</c:v>
                </c:pt>
                <c:pt idx="2" formatCode="0%">
                  <c:v>4.0816326530612242E-2</c:v>
                </c:pt>
                <c:pt idx="3" formatCode="0%">
                  <c:v>8.1632653061224483E-2</c:v>
                </c:pt>
                <c:pt idx="4" formatCode="0%">
                  <c:v>4.0816326530612242E-2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72-489D-8F6D-4E32673792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2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705966183574881"/>
          <c:y val="0.95937293906810039"/>
          <c:w val="0.29213671497584542"/>
          <c:h val="4.0627060931899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Table!$M$16</c:f>
              <c:strCache>
                <c:ptCount val="1"/>
                <c:pt idx="0">
                  <c:v>Q8. Do you believe that some form of food aid should be allowed to NK at this time on the ground of humanitarian spirit?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215A-426A-9F97-FD19F74F725D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215A-426A-9F97-FD19F74F725D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215A-426A-9F97-FD19F74F725D}"/>
              </c:ext>
            </c:extLst>
          </c:dPt>
          <c:dLbls>
            <c:dLbl>
              <c:idx val="2"/>
              <c:layout>
                <c:manualLayout>
                  <c:x val="-0.18564041994750657"/>
                  <c:y val="1.261920384951883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15A-426A-9F97-FD19F74F725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Table!$N$15:$P$15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Table!$N$16:$P$16</c:f>
              <c:numCache>
                <c:formatCode>0%</c:formatCode>
                <c:ptCount val="3"/>
                <c:pt idx="0">
                  <c:v>0.5714285714285714</c:v>
                </c:pt>
                <c:pt idx="1">
                  <c:v>0.40816326530612246</c:v>
                </c:pt>
                <c:pt idx="2">
                  <c:v>2.0408163265306121E-2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15A-426A-9F97-FD19F74F725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Table!$M$18</c:f>
              <c:strCache>
                <c:ptCount val="1"/>
                <c:pt idx="0">
                  <c:v>Q9. Do you believe that some form of sanctions against NK should be lifted in order to relieve apparent hardship experienced by the people in NK?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3BEB-4933-AA80-DEE8748BF9F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3BEB-4933-AA80-DEE8748BF9F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3BEB-4933-AA80-DEE8748BF9F6}"/>
              </c:ext>
            </c:extLst>
          </c:dPt>
          <c:dLbls>
            <c:dLbl>
              <c:idx val="2"/>
              <c:layout>
                <c:manualLayout>
                  <c:x val="0.39097123797025363"/>
                  <c:y val="1.493401866433362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BEB-4933-AA80-DEE8748BF9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Table!$N$17:$P$17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Table!$N$18:$P$18</c:f>
              <c:numCache>
                <c:formatCode>0%</c:formatCode>
                <c:ptCount val="3"/>
                <c:pt idx="0">
                  <c:v>0.32653061224489793</c:v>
                </c:pt>
                <c:pt idx="1">
                  <c:v>0.67346938775510201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BEB-4933-AA80-DEE8748BF9F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Table!$M$20</c:f>
              <c:strCache>
                <c:ptCount val="1"/>
                <c:pt idx="0">
                  <c:v>Q10. Do you believe that the Trump administration would be able to tame the Kim administration of NK?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180E-4C95-AC1E-1AFD0146F50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180E-4C95-AC1E-1AFD0146F50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180E-4C95-AC1E-1AFD0146F50E}"/>
              </c:ext>
            </c:extLst>
          </c:dPt>
          <c:dLbls>
            <c:dLbl>
              <c:idx val="2"/>
              <c:layout>
                <c:manualLayout>
                  <c:x val="0.39930457130358704"/>
                  <c:y val="6.447178477690290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80E-4C95-AC1E-1AFD0146F5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Table!$N$19:$P$19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Table!$N$20:$P$20</c:f>
              <c:numCache>
                <c:formatCode>0%</c:formatCode>
                <c:ptCount val="3"/>
                <c:pt idx="0">
                  <c:v>0.32653061224489793</c:v>
                </c:pt>
                <c:pt idx="1">
                  <c:v>0.67346938775510201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80E-4C95-AC1E-1AFD0146F50E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Table!$M$22</c:f>
              <c:strCache>
                <c:ptCount val="1"/>
                <c:pt idx="0">
                  <c:v>Q11.  Would you be surprised if NK succeeds in nuclear SLBM (submarine launched ballistic missile) test?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6D14-4F7F-8072-DFBBBD126D54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6D14-4F7F-8072-DFBBBD126D54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6D14-4F7F-8072-DFBBBD126D54}"/>
              </c:ext>
            </c:extLst>
          </c:dPt>
          <c:dLbls>
            <c:dLbl>
              <c:idx val="2"/>
              <c:layout>
                <c:manualLayout>
                  <c:x val="-0.22889118547681539"/>
                  <c:y val="6.447178477690290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D14-4F7F-8072-DFBBBD126D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Table!$N$21:$P$21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Table!$N$22:$P$22</c:f>
              <c:numCache>
                <c:formatCode>0%</c:formatCode>
                <c:ptCount val="3"/>
                <c:pt idx="0">
                  <c:v>0.18367346938775511</c:v>
                </c:pt>
                <c:pt idx="1">
                  <c:v>0.79591836734693877</c:v>
                </c:pt>
                <c:pt idx="2">
                  <c:v>2.0408163265306121E-2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D14-4F7F-8072-DFBBBD126D5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ICAS Polling III: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4018272383621273E-2"/>
          <c:y val="8.4852920619503072E-2"/>
          <c:w val="0.92898716028200523"/>
          <c:h val="0.717899881973336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Table!$N$13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Table!$M$14:$M$22</c15:sqref>
                  </c15:fullRef>
                </c:ext>
              </c:extLst>
              <c:f>(Table!$M$14,Table!$M$16,Table!$M$18,Table!$M$20,Table!$M$22)</c:f>
              <c:strCache>
                <c:ptCount val="5"/>
                <c:pt idx="0">
                  <c:v>Q7. Do you believe that a country must either build the capability to defend itself when threatened or pay a political price for not doing so?</c:v>
                </c:pt>
                <c:pt idx="1">
                  <c:v>Q8. Do you believe that some form of food aid should be allowed to NK at this time on the ground of humanitarian spirit?</c:v>
                </c:pt>
                <c:pt idx="2">
                  <c:v>Q9. Do you believe that some form of sanctions against NK should be lifted in order to relieve apparent hardship experienced by the people in NK?</c:v>
                </c:pt>
                <c:pt idx="3">
                  <c:v>Q10. Do you believe that the Trump administration would be able to tame the Kim administration of NK?</c:v>
                </c:pt>
                <c:pt idx="4">
                  <c:v>Q11.  Would you be surprised if NK succeeds in nuclear SLBM (submarine launched ballistic missile) test?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Table!$N$14:$N$22</c15:sqref>
                  </c15:fullRef>
                </c:ext>
              </c:extLst>
              <c:f>(Table!$N$14,Table!$N$16,Table!$N$18,Table!$N$20,Table!$N$22)</c:f>
              <c:numCache>
                <c:formatCode>0%</c:formatCode>
                <c:ptCount val="5"/>
                <c:pt idx="0">
                  <c:v>0.83673469387755106</c:v>
                </c:pt>
                <c:pt idx="1">
                  <c:v>0.5714285714285714</c:v>
                </c:pt>
                <c:pt idx="2">
                  <c:v>0.32653061224489793</c:v>
                </c:pt>
                <c:pt idx="3">
                  <c:v>0.32653061224489793</c:v>
                </c:pt>
                <c:pt idx="4">
                  <c:v>0.18367346938775511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F7-4B15-A29A-972B71650A39}"/>
            </c:ext>
          </c:extLst>
        </c:ser>
        <c:ser>
          <c:idx val="1"/>
          <c:order val="1"/>
          <c:tx>
            <c:strRef>
              <c:f>Table!$O$13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Table!$M$14:$M$22</c15:sqref>
                  </c15:fullRef>
                </c:ext>
              </c:extLst>
              <c:f>(Table!$M$14,Table!$M$16,Table!$M$18,Table!$M$20,Table!$M$22)</c:f>
              <c:strCache>
                <c:ptCount val="5"/>
                <c:pt idx="0">
                  <c:v>Q7. Do you believe that a country must either build the capability to defend itself when threatened or pay a political price for not doing so?</c:v>
                </c:pt>
                <c:pt idx="1">
                  <c:v>Q8. Do you believe that some form of food aid should be allowed to NK at this time on the ground of humanitarian spirit?</c:v>
                </c:pt>
                <c:pt idx="2">
                  <c:v>Q9. Do you believe that some form of sanctions against NK should be lifted in order to relieve apparent hardship experienced by the people in NK?</c:v>
                </c:pt>
                <c:pt idx="3">
                  <c:v>Q10. Do you believe that the Trump administration would be able to tame the Kim administration of NK?</c:v>
                </c:pt>
                <c:pt idx="4">
                  <c:v>Q11.  Would you be surprised if NK succeeds in nuclear SLBM (submarine launched ballistic missile) test?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Table!$O$14:$O$22</c15:sqref>
                  </c15:fullRef>
                </c:ext>
              </c:extLst>
              <c:f>(Table!$O$14,Table!$O$16,Table!$O$18,Table!$O$20,Table!$O$22)</c:f>
              <c:numCache>
                <c:formatCode>0%</c:formatCode>
                <c:ptCount val="5"/>
                <c:pt idx="0">
                  <c:v>6.1224489795918366E-2</c:v>
                </c:pt>
                <c:pt idx="1">
                  <c:v>0.40816326530612246</c:v>
                </c:pt>
                <c:pt idx="2">
                  <c:v>0.67346938775510201</c:v>
                </c:pt>
                <c:pt idx="3">
                  <c:v>0.67346938775510201</c:v>
                </c:pt>
                <c:pt idx="4">
                  <c:v>0.79591836734693877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F7-4B15-A29A-972B71650A39}"/>
            </c:ext>
          </c:extLst>
        </c:ser>
        <c:ser>
          <c:idx val="2"/>
          <c:order val="2"/>
          <c:tx>
            <c:strRef>
              <c:f>Table!$P$13</c:f>
              <c:strCache>
                <c:ptCount val="1"/>
                <c:pt idx="0">
                  <c:v>Declined/Maybe/Neither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extLst>
                <c:ext xmlns:c15="http://schemas.microsoft.com/office/drawing/2012/chart" uri="{02D57815-91ED-43cb-92C2-25804820EDAC}">
                  <c15:fullRef>
                    <c15:sqref>Table!$M$14:$M$22</c15:sqref>
                  </c15:fullRef>
                </c:ext>
              </c:extLst>
              <c:f>(Table!$M$14,Table!$M$16,Table!$M$18,Table!$M$20,Table!$M$22)</c:f>
              <c:strCache>
                <c:ptCount val="5"/>
                <c:pt idx="0">
                  <c:v>Q7. Do you believe that a country must either build the capability to defend itself when threatened or pay a political price for not doing so?</c:v>
                </c:pt>
                <c:pt idx="1">
                  <c:v>Q8. Do you believe that some form of food aid should be allowed to NK at this time on the ground of humanitarian spirit?</c:v>
                </c:pt>
                <c:pt idx="2">
                  <c:v>Q9. Do you believe that some form of sanctions against NK should be lifted in order to relieve apparent hardship experienced by the people in NK?</c:v>
                </c:pt>
                <c:pt idx="3">
                  <c:v>Q10. Do you believe that the Trump administration would be able to tame the Kim administration of NK?</c:v>
                </c:pt>
                <c:pt idx="4">
                  <c:v>Q11.  Would you be surprised if NK succeeds in nuclear SLBM (submarine launched ballistic missile) test?</c:v>
                </c:pt>
              </c:strCache>
            </c:strRef>
          </c:cat>
          <c:val>
            <c:numRef>
              <c:extLst>
                <c:ext xmlns:c15="http://schemas.microsoft.com/office/drawing/2012/chart" uri="{02D57815-91ED-43cb-92C2-25804820EDAC}">
                  <c15:fullRef>
                    <c15:sqref>Table!$P$14:$P$22</c15:sqref>
                  </c15:fullRef>
                </c:ext>
              </c:extLst>
              <c:f>(Table!$P$14,Table!$P$16,Table!$P$18,Table!$P$20,Table!$P$22)</c:f>
              <c:numCache>
                <c:formatCode>General</c:formatCode>
                <c:ptCount val="5"/>
                <c:pt idx="0" formatCode="0%">
                  <c:v>0.10204081632653061</c:v>
                </c:pt>
                <c:pt idx="1" formatCode="0%">
                  <c:v>2.0408163265306121E-2</c:v>
                </c:pt>
                <c:pt idx="2" formatCode="0%">
                  <c:v>0</c:v>
                </c:pt>
                <c:pt idx="3" formatCode="0%">
                  <c:v>0</c:v>
                </c:pt>
                <c:pt idx="4" formatCode="0%">
                  <c:v>2.0408163265306121E-2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1F7-4B15-A29A-972B71650A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2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1"/>
          <c:order val="0"/>
          <c:tx>
            <c:strRef>
              <c:f>Table!$M$2</c:f>
              <c:strCache>
                <c:ptCount val="1"/>
                <c:pt idx="0">
                  <c:v>Q1.    Do you believe that a relief of the sanctions against NK by the UN and the US will help denuclearise NK?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2F38-467A-8F6C-A5302941132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2F38-467A-8F6C-A5302941132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2F38-467A-8F6C-A5302941132E}"/>
              </c:ext>
            </c:extLst>
          </c:dPt>
          <c:dLbls>
            <c:dLbl>
              <c:idx val="2"/>
              <c:layout>
                <c:manualLayout>
                  <c:x val="0.32430457130358703"/>
                  <c:y val="5.674759405074366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38-467A-8F6C-A530294113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Table!$N$1:$P$1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Table!$N$2:$P$2</c:f>
              <c:numCache>
                <c:formatCode>0%</c:formatCode>
                <c:ptCount val="3"/>
                <c:pt idx="0">
                  <c:v>0.32653061224489793</c:v>
                </c:pt>
                <c:pt idx="1">
                  <c:v>0.67346938775510201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F38-467A-8F6C-A5302941132E}"/>
            </c:ext>
          </c:extLst>
        </c:ser>
        <c:ser>
          <c:idx val="0"/>
          <c:order val="1"/>
          <c:tx>
            <c:strRef>
              <c:f>Table!$M$2</c:f>
              <c:strCache>
                <c:ptCount val="1"/>
                <c:pt idx="0">
                  <c:v>Q1.    Do you believe that a relief of the sanctions against NK by the UN and the US will help denuclearise NK?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8-2F38-467A-8F6C-A5302941132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A-2F38-467A-8F6C-A5302941132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C-2F38-467A-8F6C-A5302941132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Table!$N$1:$P$1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Table!$N$2:$P$2</c:f>
              <c:numCache>
                <c:formatCode>0%</c:formatCode>
                <c:ptCount val="3"/>
                <c:pt idx="0">
                  <c:v>0.32653061224489793</c:v>
                </c:pt>
                <c:pt idx="1">
                  <c:v>0.67346938775510201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2F38-467A-8F6C-A5302941132E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Table!$M$4</c:f>
              <c:strCache>
                <c:ptCount val="1"/>
                <c:pt idx="0">
                  <c:v>Q2.    Do you believe that a "piece by piece deal" with NK will achieve the goal of denuclearising NK?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F30B-454A-B690-E6FC18AFFF6B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F30B-454A-B690-E6FC18AFFF6B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F30B-454A-B690-E6FC18AFFF6B}"/>
              </c:ext>
            </c:extLst>
          </c:dPt>
          <c:dLbls>
            <c:dLbl>
              <c:idx val="2"/>
              <c:layout>
                <c:manualLayout>
                  <c:x val="-0.18729549431321085"/>
                  <c:y val="5.521252551764362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0B-454A-B690-E6FC18AFFF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Table!$N$3:$P$3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Table!$N$4:$P$4</c:f>
              <c:numCache>
                <c:formatCode>0%</c:formatCode>
                <c:ptCount val="3"/>
                <c:pt idx="0">
                  <c:v>0.34693877551020408</c:v>
                </c:pt>
                <c:pt idx="1">
                  <c:v>0.61224489795918369</c:v>
                </c:pt>
                <c:pt idx="2">
                  <c:v>4.0816326530612242E-2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30B-454A-B690-E6FC18AFFF6B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Table!$M$6</c:f>
              <c:strCache>
                <c:ptCount val="1"/>
                <c:pt idx="0">
                  <c:v>Q3.    Do you believe that a "peace regime" in the Korean Peninsula is possible in the presence of NK's nukes and missiles?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11B3-465A-A098-7D8F0E1AB42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11B3-465A-A098-7D8F0E1AB42C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11B3-465A-A098-7D8F0E1AB42C}"/>
              </c:ext>
            </c:extLst>
          </c:dPt>
          <c:dLbls>
            <c:dLbl>
              <c:idx val="2"/>
              <c:layout>
                <c:manualLayout>
                  <c:x val="-0.12718263342082239"/>
                  <c:y val="2.535068533100029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1B3-465A-A098-7D8F0E1AB4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Table!$N$5:$P$5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Table!$N$6:$P$6</c:f>
              <c:numCache>
                <c:formatCode>0%</c:formatCode>
                <c:ptCount val="3"/>
                <c:pt idx="0">
                  <c:v>0.30612244897959184</c:v>
                </c:pt>
                <c:pt idx="1">
                  <c:v>0.65306122448979587</c:v>
                </c:pt>
                <c:pt idx="2">
                  <c:v>4.0816326530612242E-2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1B3-465A-A098-7D8F0E1AB42C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Table!$M$8</c:f>
              <c:strCache>
                <c:ptCount val="1"/>
                <c:pt idx="0">
                  <c:v>Q4.    Do you believe that a "peace regime" in the Korean Peninsula is possible in the presence of NK's Gulag?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D4C5-411A-A28E-32D582F004D0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D4C5-411A-A28E-32D582F004D0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D4C5-411A-A28E-32D582F004D0}"/>
              </c:ext>
            </c:extLst>
          </c:dPt>
          <c:dLbls>
            <c:dLbl>
              <c:idx val="2"/>
              <c:layout>
                <c:manualLayout>
                  <c:x val="-1.0671478565179353E-2"/>
                  <c:y val="8.669437153689143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4C5-411A-A28E-32D582F004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Table!$N$7:$P$7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Table!$N$8:$P$8</c:f>
              <c:numCache>
                <c:formatCode>0%</c:formatCode>
                <c:ptCount val="3"/>
                <c:pt idx="0">
                  <c:v>0.18367346938775511</c:v>
                </c:pt>
                <c:pt idx="1">
                  <c:v>0.73469387755102045</c:v>
                </c:pt>
                <c:pt idx="2">
                  <c:v>8.1632653061224483E-2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4C5-411A-A28E-32D582F004D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Table!$M$10</c:f>
              <c:strCache>
                <c:ptCount val="1"/>
                <c:pt idx="0">
                  <c:v>Q5.    Do you believe that security in the Korean Peninsula is possible in the absence of SK's security?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8825-433D-BD9B-26020E30A16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8825-433D-BD9B-26020E30A16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8825-433D-BD9B-26020E30A169}"/>
              </c:ext>
            </c:extLst>
          </c:dPt>
          <c:dLbls>
            <c:dLbl>
              <c:idx val="2"/>
              <c:layout>
                <c:manualLayout>
                  <c:x val="-0.1317399387576553"/>
                  <c:y val="5.521252551764362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825-433D-BD9B-26020E30A16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Table!$N$9:$P$9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Table!$N$10:$P$10</c:f>
              <c:numCache>
                <c:formatCode>0%</c:formatCode>
                <c:ptCount val="3"/>
                <c:pt idx="0">
                  <c:v>4.0816326530612242E-2</c:v>
                </c:pt>
                <c:pt idx="1">
                  <c:v>0.91836734693877553</c:v>
                </c:pt>
                <c:pt idx="2">
                  <c:v>4.0816326530612242E-2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825-433D-BD9B-26020E30A169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ko-KR"/>
              <a:t>ICAS Polling III: The Korean Peninsula Issues and US National Security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4018272383621273E-2"/>
          <c:y val="8.4852920619503072E-2"/>
          <c:w val="0.92898716028200523"/>
          <c:h val="0.7178998819733367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Table!$N$11</c:f>
              <c:strCache>
                <c:ptCount val="1"/>
                <c:pt idx="0">
                  <c:v>SK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Table!$M$12</c:f>
              <c:strCache>
                <c:ptCount val="1"/>
                <c:pt idx="0">
                  <c:v>Q6.    Who do you believe should defend and sustain security of SK?</c:v>
                </c:pt>
              </c:strCache>
            </c:strRef>
          </c:cat>
          <c:val>
            <c:numRef>
              <c:f>Table!$N$12</c:f>
              <c:numCache>
                <c:formatCode>0%</c:formatCode>
                <c:ptCount val="1"/>
                <c:pt idx="0">
                  <c:v>0.81632653061224492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C2-4851-BD3C-CC3349830568}"/>
            </c:ext>
          </c:extLst>
        </c:ser>
        <c:ser>
          <c:idx val="1"/>
          <c:order val="1"/>
          <c:tx>
            <c:strRef>
              <c:f>Table!$O$11</c:f>
              <c:strCache>
                <c:ptCount val="1"/>
                <c:pt idx="0">
                  <c:v>NK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Table!$M$12</c:f>
              <c:strCache>
                <c:ptCount val="1"/>
                <c:pt idx="0">
                  <c:v>Q6.    Who do you believe should defend and sustain security of SK?</c:v>
                </c:pt>
              </c:strCache>
            </c:strRef>
          </c:cat>
          <c:val>
            <c:numRef>
              <c:f>Table!$O$12</c:f>
              <c:numCache>
                <c:formatCode>0%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C2-4851-BD3C-CC3349830568}"/>
            </c:ext>
          </c:extLst>
        </c:ser>
        <c:ser>
          <c:idx val="2"/>
          <c:order val="2"/>
          <c:tx>
            <c:strRef>
              <c:f>Table!$P$11</c:f>
              <c:strCache>
                <c:ptCount val="1"/>
                <c:pt idx="0">
                  <c:v>SK+NK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Table!$M$12</c:f>
              <c:strCache>
                <c:ptCount val="1"/>
                <c:pt idx="0">
                  <c:v>Q6.    Who do you believe should defend and sustain security of SK?</c:v>
                </c:pt>
              </c:strCache>
            </c:strRef>
          </c:cat>
          <c:val>
            <c:numRef>
              <c:f>Table!$P$12</c:f>
              <c:numCache>
                <c:formatCode>0%</c:formatCode>
                <c:ptCount val="1"/>
                <c:pt idx="0">
                  <c:v>0.24489795918367346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C2-4851-BD3C-CC3349830568}"/>
            </c:ext>
          </c:extLst>
        </c:ser>
        <c:ser>
          <c:idx val="3"/>
          <c:order val="3"/>
          <c:tx>
            <c:strRef>
              <c:f>Table!$Q$11</c:f>
              <c:strCache>
                <c:ptCount val="1"/>
                <c:pt idx="0">
                  <c:v>China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Table!$M$12</c:f>
              <c:strCache>
                <c:ptCount val="1"/>
                <c:pt idx="0">
                  <c:v>Q6.    Who do you believe should defend and sustain security of SK?</c:v>
                </c:pt>
              </c:strCache>
            </c:strRef>
          </c:cat>
          <c:val>
            <c:numRef>
              <c:f>Table!$Q$12</c:f>
              <c:numCache>
                <c:formatCode>0%</c:formatCode>
                <c:ptCount val="1"/>
                <c:pt idx="0">
                  <c:v>0.14285714285714285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6C2-4851-BD3C-CC3349830568}"/>
            </c:ext>
          </c:extLst>
        </c:ser>
        <c:ser>
          <c:idx val="4"/>
          <c:order val="4"/>
          <c:tx>
            <c:strRef>
              <c:f>Table!$R$11</c:f>
              <c:strCache>
                <c:ptCount val="1"/>
                <c:pt idx="0">
                  <c:v>Russia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Table!$M$12</c:f>
              <c:strCache>
                <c:ptCount val="1"/>
                <c:pt idx="0">
                  <c:v>Q6.    Who do you believe should defend and sustain security of SK?</c:v>
                </c:pt>
              </c:strCache>
            </c:strRef>
          </c:cat>
          <c:val>
            <c:numRef>
              <c:f>Table!$R$12</c:f>
              <c:numCache>
                <c:formatCode>0%</c:formatCode>
                <c:ptCount val="1"/>
                <c:pt idx="0">
                  <c:v>0.10204081632653061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C2-4851-BD3C-CC3349830568}"/>
            </c:ext>
          </c:extLst>
        </c:ser>
        <c:ser>
          <c:idx val="5"/>
          <c:order val="5"/>
          <c:tx>
            <c:strRef>
              <c:f>Table!$S$11</c:f>
              <c:strCache>
                <c:ptCount val="1"/>
                <c:pt idx="0">
                  <c:v>Japan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Table!$M$12</c:f>
              <c:strCache>
                <c:ptCount val="1"/>
                <c:pt idx="0">
                  <c:v>Q6.    Who do you believe should defend and sustain security of SK?</c:v>
                </c:pt>
              </c:strCache>
            </c:strRef>
          </c:cat>
          <c:val>
            <c:numRef>
              <c:f>Table!$S$12</c:f>
              <c:numCache>
                <c:formatCode>0%</c:formatCode>
                <c:ptCount val="1"/>
                <c:pt idx="0">
                  <c:v>0.30612244897959184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6C2-4851-BD3C-CC3349830568}"/>
            </c:ext>
          </c:extLst>
        </c:ser>
        <c:ser>
          <c:idx val="6"/>
          <c:order val="6"/>
          <c:tx>
            <c:strRef>
              <c:f>Table!$T$11</c:f>
              <c:strCache>
                <c:ptCount val="1"/>
                <c:pt idx="0">
                  <c:v>USA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Table!$M$12</c:f>
              <c:strCache>
                <c:ptCount val="1"/>
                <c:pt idx="0">
                  <c:v>Q6.    Who do you believe should defend and sustain security of SK?</c:v>
                </c:pt>
              </c:strCache>
            </c:strRef>
          </c:cat>
          <c:val>
            <c:numRef>
              <c:f>Table!$T$12</c:f>
              <c:numCache>
                <c:formatCode>0%</c:formatCode>
                <c:ptCount val="1"/>
                <c:pt idx="0">
                  <c:v>0.79591836734693877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6C2-4851-BD3C-CC3349830568}"/>
            </c:ext>
          </c:extLst>
        </c:ser>
        <c:ser>
          <c:idx val="7"/>
          <c:order val="7"/>
          <c:tx>
            <c:strRef>
              <c:f>Table!$U$11</c:f>
              <c:strCache>
                <c:ptCount val="1"/>
                <c:pt idx="0">
                  <c:v>Others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Table!$M$12</c:f>
              <c:strCache>
                <c:ptCount val="1"/>
                <c:pt idx="0">
                  <c:v>Q6.    Who do you believe should defend and sustain security of SK?</c:v>
                </c:pt>
              </c:strCache>
            </c:strRef>
          </c:cat>
          <c:val>
            <c:numRef>
              <c:f>Table!$U$12</c:f>
              <c:numCache>
                <c:formatCode>0%</c:formatCode>
                <c:ptCount val="1"/>
                <c:pt idx="0">
                  <c:v>0.14285714285714285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6C2-4851-BD3C-CC3349830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0772704"/>
        <c:axId val="710774672"/>
        <c:axId val="0"/>
      </c:bar3DChart>
      <c:catAx>
        <c:axId val="7107727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ko-KR"/>
                  <a:t>Poll</a:t>
                </a:r>
              </a:p>
            </c:rich>
          </c:tx>
          <c:layout>
            <c:manualLayout>
              <c:xMode val="edge"/>
              <c:yMode val="edge"/>
              <c:x val="5.1071411974831983E-2"/>
              <c:y val="0.949980076695714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4672"/>
        <c:crosses val="autoZero"/>
        <c:auto val="0"/>
        <c:lblAlgn val="ctr"/>
        <c:lblOffset val="100"/>
        <c:noMultiLvlLbl val="0"/>
      </c:catAx>
      <c:valAx>
        <c:axId val="710774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10772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Table!$M$14</c:f>
              <c:strCache>
                <c:ptCount val="1"/>
                <c:pt idx="0">
                  <c:v>Q7. Do you believe that a country must either build the capability to defend itself when threatened or pay a political price for not doing so?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7544-4261-948D-09458D8D321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7544-4261-948D-09458D8D321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7544-4261-948D-09458D8D3212}"/>
              </c:ext>
            </c:extLst>
          </c:dPt>
          <c:dLbls>
            <c:dLbl>
              <c:idx val="2"/>
              <c:layout>
                <c:manualLayout>
                  <c:x val="-0.13734951881014873"/>
                  <c:y val="6.155220180810733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544-4261-948D-09458D8D321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Table!$N$13:$P$13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Declined/Maybe/Neither</c:v>
                </c:pt>
              </c:strCache>
            </c:strRef>
          </c:cat>
          <c:val>
            <c:numRef>
              <c:f>Table!$N$14:$P$14</c:f>
              <c:numCache>
                <c:formatCode>0%</c:formatCode>
                <c:ptCount val="3"/>
                <c:pt idx="0">
                  <c:v>0.83673469387755106</c:v>
                </c:pt>
                <c:pt idx="1">
                  <c:v>6.1224489795918366E-2</c:v>
                </c:pt>
                <c:pt idx="2">
                  <c:v>0.10204081632653061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544-4261-948D-09458D8D321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0.01142</cdr:x>
      <cdr:y>0.94459</cdr:y>
    </cdr:from>
    <cdr:to>
      <cdr:x>0.06204</cdr:x>
      <cdr:y>0.98942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8917EE5B-5537-454A-81CF-DC03D2C5D72D}"/>
            </a:ext>
          </a:extLst>
        </cdr:cNvPr>
        <cdr:cNvSpPr/>
      </cdr:nvSpPr>
      <cdr:spPr>
        <a:xfrm xmlns:a="http://schemas.openxmlformats.org/drawingml/2006/main">
          <a:off x="93878" y="5243698"/>
          <a:ext cx="416140" cy="24885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r>
            <a:rPr lang="en-US" altLang="ko-KR" sz="1000" b="0" i="1" cap="none" spc="0">
              <a:ln w="0"/>
              <a:solidFill>
                <a:schemeClr val="accent6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rPr>
            <a:t>ICAS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84520-1B3D-4E03-ABA7-ADDCC8CCD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36F595-E992-4835-B827-E5E77F9AE8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13397-CB3B-4A54-962E-976FC0092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2019-05-22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DBB8B-8132-43C1-A168-2B21E6E7C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2805A-D811-43D1-9B74-8994B2F3B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733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138F1-5746-4078-B077-C51ABD793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EC4A0B-1C5F-401D-9AFF-CE02B5E3C7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7D5EE-2DEA-4DDB-AF26-9CCC31112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2019-05-22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CD3B7-BC32-416F-9577-18A4BFA6A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D2C21-F3B5-4917-B336-FD142F3E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7446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4C6EBA-996E-414C-9036-040489BB3F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FB8B6D-5C87-4194-9B59-D113DE1EF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CA100-791A-40F5-90C9-C90E4DAE1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2019-05-22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B42DF-A7A4-4318-ADE0-27661BCCF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412C4-D887-40EE-B6AD-E3CB9FA21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2644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37E23-4B1A-4EA1-9845-5D77B6DAC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3CA1C-F4D7-412B-A347-13C84DED6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9ED9A-C2FB-4683-ADCC-E6FAE6B31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2019-05-22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77BD1-B047-4B3B-865F-C8FAB6DCF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CF07C-DFC5-4F72-9809-9C4CF145A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630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BFACF-413F-4BF6-BD30-95B870926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18723A-BDF5-425E-9D72-80AA735AA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ABC0A-E909-4044-BA58-22B2CEB68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2019-05-22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928FC-8D2A-4284-994C-552104B3F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8AADA-3AEB-4415-B542-27C161821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843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DA564-4800-4E05-B172-CE955AE7A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E259D-132C-4448-A377-6619329A9F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53CD3-855D-4D5A-A5C6-F00E14D89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159EB-AC35-42BC-AEF4-452C91A05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2019-05-22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26C439-9F3F-4389-9A71-6B2A4FAB7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A6F9B9-5272-4F05-B30F-D59813579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410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30952-1CC8-4FB3-992C-D431D823B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531E88-4CAA-49EE-B6B5-4D5B07BA0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8FAFC-9D36-45FC-BC65-1BB3EB92A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88F3EF-E4D3-4561-86F3-139AF53FB0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9C0104-E321-4C27-946C-D158EA5BA8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427287-497B-4B40-BF28-B41E079F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2019-05-22</a:t>
            </a:fld>
            <a:endParaRPr lang="ko-KR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D20F2D-7238-4667-80A1-2A9CC9F43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A3486-17C6-4E87-993A-03138DBE9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0453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D2A8C-15B7-45C4-910A-059221CAE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AF70E6-280F-4C2A-824C-65117B11B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2019-05-22</a:t>
            </a:fld>
            <a:endParaRPr lang="ko-KR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0950B8-A11D-4D25-A9F3-24F79F13D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783025-9229-4DE3-A4C8-6C6E8695D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129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B9A4ED-4C2D-4AD4-BD68-37A8EC58D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2019-05-22</a:t>
            </a:fld>
            <a:endParaRPr lang="ko-KR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BCCF1C-76BD-4F89-98F8-0516A7753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432DB-63FF-40CA-930A-7AE3BE4BC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864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94876-A8F2-498B-A265-188C6757C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CE0BC-2E20-4B4C-BD0E-C033D32A5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CF70AE-CCEC-412B-B69C-52CE93B923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7E03BF-7F59-4CA9-AC56-2308299A2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2019-05-22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6570C8-E79B-475A-A227-E130A8652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4A3E57-1317-4B5C-BA5A-FFD2EA4E7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485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7658E-26FF-48E1-A8EC-A079A5E24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9D7106-7712-4557-96EF-3095D355A0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7EB53D-EFF1-4E9D-9D10-9FEA3B6A7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D2786-D3D9-42AD-80A5-00BB0E2A9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D4DCB-4D8F-4801-8F28-0DC93F2ABF00}" type="datetimeFigureOut">
              <a:rPr lang="ko-KR" altLang="en-US" smtClean="0"/>
              <a:t>2019-05-22</a:t>
            </a:fld>
            <a:endParaRPr lang="ko-KR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44A534-2483-487C-9A51-D7FC3C927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BDF51E-2C26-4711-A71E-8304E15E7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849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3DA4EB-A743-4451-8A19-091AC68BB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96F7A-25AA-4138-A1B1-029D3024C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1871B-B574-48C6-ABB2-8F1F9E769A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D4DCB-4D8F-4801-8F28-0DC93F2ABF00}" type="datetimeFigureOut">
              <a:rPr lang="ko-KR" altLang="en-US" smtClean="0"/>
              <a:t>2019-05-22</a:t>
            </a:fld>
            <a:endParaRPr lang="ko-KR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4E046-1AFD-4046-9144-BC7FC81F3A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119F1-46CB-4DC5-B525-CC7F66EEAA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8BA93-C126-467E-A1A3-8D85C32B0B6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072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83943-EB09-4B03-A43D-FE7983344B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CCB6BB-40DF-4CAD-B331-38E54F54EC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0520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F8B33B8-3E27-4141-8C02-DAB6074F1C5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3296942"/>
              </p:ext>
            </p:extLst>
          </p:nvPr>
        </p:nvGraphicFramePr>
        <p:xfrm>
          <a:off x="1956000" y="1089000"/>
          <a:ext cx="828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9264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A212C92-6F80-4E5C-939A-5FA2E0BD59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9504444"/>
              </p:ext>
            </p:extLst>
          </p:nvPr>
        </p:nvGraphicFramePr>
        <p:xfrm>
          <a:off x="1956000" y="1089000"/>
          <a:ext cx="828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1413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AE44087-3EA4-4BA1-ABD6-EE3E3B4522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158126"/>
              </p:ext>
            </p:extLst>
          </p:nvPr>
        </p:nvGraphicFramePr>
        <p:xfrm>
          <a:off x="1956000" y="1089000"/>
          <a:ext cx="828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0642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D974F6C-D686-47BB-B17D-7A3A6FF3898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9625296"/>
              </p:ext>
            </p:extLst>
          </p:nvPr>
        </p:nvGraphicFramePr>
        <p:xfrm>
          <a:off x="1956000" y="1089000"/>
          <a:ext cx="828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0663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8486974-CCF1-4B02-A706-3D85499A45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7611429"/>
              </p:ext>
            </p:extLst>
          </p:nvPr>
        </p:nvGraphicFramePr>
        <p:xfrm>
          <a:off x="1956000" y="1089000"/>
          <a:ext cx="828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9859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719E93A-1DB9-44B1-8368-BF8EB1AF6A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4610395"/>
              </p:ext>
            </p:extLst>
          </p:nvPr>
        </p:nvGraphicFramePr>
        <p:xfrm>
          <a:off x="1981507" y="632907"/>
          <a:ext cx="8280000" cy="55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729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7565000-DF60-4BB7-A310-65833C6C0F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5117749"/>
              </p:ext>
            </p:extLst>
          </p:nvPr>
        </p:nvGraphicFramePr>
        <p:xfrm>
          <a:off x="1981507" y="632907"/>
          <a:ext cx="8280000" cy="55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2345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C1ABCE3-8769-4DDF-B79A-0376F325CB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520840"/>
              </p:ext>
            </p:extLst>
          </p:nvPr>
        </p:nvGraphicFramePr>
        <p:xfrm>
          <a:off x="1956000" y="1089000"/>
          <a:ext cx="828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2587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AEBD2A8-F400-47AA-A12E-7D847EA585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1328091"/>
              </p:ext>
            </p:extLst>
          </p:nvPr>
        </p:nvGraphicFramePr>
        <p:xfrm>
          <a:off x="1956000" y="1089000"/>
          <a:ext cx="828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6977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19FB32B-ADFB-41C1-923B-14B3671559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8065103"/>
              </p:ext>
            </p:extLst>
          </p:nvPr>
        </p:nvGraphicFramePr>
        <p:xfrm>
          <a:off x="1956000" y="1089000"/>
          <a:ext cx="828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6978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F1AB304-7180-43AC-83F6-DFAA77AAD9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5199030"/>
              </p:ext>
            </p:extLst>
          </p:nvPr>
        </p:nvGraphicFramePr>
        <p:xfrm>
          <a:off x="1956000" y="1089000"/>
          <a:ext cx="828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1225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202F087-2353-45FA-BDA9-83746F275E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975012"/>
              </p:ext>
            </p:extLst>
          </p:nvPr>
        </p:nvGraphicFramePr>
        <p:xfrm>
          <a:off x="1956000" y="1089000"/>
          <a:ext cx="8280000" cy="46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77795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4D74467-B09E-408F-8609-98DB7EADA1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9144561"/>
              </p:ext>
            </p:extLst>
          </p:nvPr>
        </p:nvGraphicFramePr>
        <p:xfrm>
          <a:off x="1956000" y="639000"/>
          <a:ext cx="8280000" cy="55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5946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291</Words>
  <Application>Microsoft Office PowerPoint</Application>
  <PresentationFormat>Widescreen</PresentationFormat>
  <Paragraphs>29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맑은 고딕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Jang</dc:creator>
  <cp:lastModifiedBy>Ryan Jang</cp:lastModifiedBy>
  <cp:revision>4</cp:revision>
  <dcterms:created xsi:type="dcterms:W3CDTF">2019-02-24T21:48:29Z</dcterms:created>
  <dcterms:modified xsi:type="dcterms:W3CDTF">2019-05-22T16:58:15Z</dcterms:modified>
</cp:coreProperties>
</file>